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3" d="100"/>
          <a:sy n="103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48CEC-1688-4353-A15E-8DA955C2F7AC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60385-DFB2-4478-870F-ABA45E1A158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8C73-5805-46D9-999C-002B5AB3F3F0}" type="datetimeFigureOut">
              <a:rPr lang="nl-NL" smtClean="0"/>
              <a:pPr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D30A-A8DB-49B9-B455-61CFF25C58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b-4uuCYLv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bJ0nbzt5Kw" TargetMode="External"/><Relationship Id="rId2" Type="http://schemas.openxmlformats.org/officeDocument/2006/relationships/hyperlink" Target="http://www.youtube.com/watch?v=3y1dO4nNaK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bO7z3S2GW6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12.2  Stofwisselingsprocessen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r>
              <a:rPr lang="nl-NL" sz="2400" b="1" dirty="0" err="1" smtClean="0"/>
              <a:t>Autotroof</a:t>
            </a:r>
            <a:r>
              <a:rPr lang="nl-NL" sz="2400" dirty="0" smtClean="0"/>
              <a:t>: Organismen die </a:t>
            </a:r>
            <a:r>
              <a:rPr lang="nl-NL" sz="2400" b="1" dirty="0" smtClean="0"/>
              <a:t>uit anorga</a:t>
            </a:r>
            <a:r>
              <a:rPr lang="nl-NL" sz="2400" dirty="0" smtClean="0"/>
              <a:t>nische moleculen hun benodigde </a:t>
            </a:r>
            <a:r>
              <a:rPr lang="nl-NL" sz="2400" b="1" dirty="0" smtClean="0"/>
              <a:t>organische moleculen </a:t>
            </a:r>
            <a:r>
              <a:rPr lang="nl-NL" sz="2400" dirty="0" smtClean="0"/>
              <a:t>kunnen maken</a:t>
            </a:r>
          </a:p>
          <a:p>
            <a:r>
              <a:rPr lang="nl-NL" sz="2400" dirty="0" smtClean="0"/>
              <a:t>Naam van dat proces: </a:t>
            </a:r>
            <a:r>
              <a:rPr lang="nl-NL" sz="2400" b="1" dirty="0" smtClean="0"/>
              <a:t>fotosynthese ofwel koolstofassimilatie</a:t>
            </a:r>
          </a:p>
          <a:p>
            <a:r>
              <a:rPr lang="nl-NL" sz="2400" dirty="0" smtClean="0"/>
              <a:t>Leidt tot productie van </a:t>
            </a:r>
            <a:r>
              <a:rPr lang="nl-NL" sz="2400" b="1" dirty="0" smtClean="0"/>
              <a:t>GLUCOSE</a:t>
            </a:r>
          </a:p>
          <a:p>
            <a:r>
              <a:rPr lang="nl-NL" sz="2400" dirty="0" smtClean="0"/>
              <a:t>Wie kunnen dat?  </a:t>
            </a:r>
            <a:r>
              <a:rPr lang="nl-NL" sz="2400" b="1" dirty="0" smtClean="0"/>
              <a:t>Groene planten </a:t>
            </a:r>
            <a:r>
              <a:rPr lang="nl-NL" sz="2400" b="1" dirty="0" err="1" smtClean="0"/>
              <a:t>én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Cyanobacteriën</a:t>
            </a:r>
            <a:endParaRPr lang="nl-NL" sz="2400" b="1" dirty="0" smtClean="0"/>
          </a:p>
          <a:p>
            <a:r>
              <a:rPr lang="nl-NL" sz="2400" dirty="0" err="1" smtClean="0"/>
              <a:t>Heterotroof</a:t>
            </a:r>
            <a:r>
              <a:rPr lang="nl-NL" sz="2400" dirty="0" smtClean="0"/>
              <a:t>: Zijn </a:t>
            </a:r>
            <a:r>
              <a:rPr lang="nl-NL" sz="2400" b="1" dirty="0" smtClean="0"/>
              <a:t>NIET </a:t>
            </a:r>
            <a:r>
              <a:rPr lang="nl-NL" sz="2400" dirty="0" smtClean="0"/>
              <a:t>in staat om alleen uit anorganische stoffen hun eigen organische moleculen te maken</a:t>
            </a:r>
          </a:p>
          <a:p>
            <a:r>
              <a:rPr lang="nl-NL" sz="2400" dirty="0" smtClean="0"/>
              <a:t>Zij </a:t>
            </a:r>
            <a:r>
              <a:rPr lang="nl-NL" sz="2400" b="1" dirty="0" smtClean="0"/>
              <a:t>MOETEN dus organische moleculen opnemen met hun voedsel</a:t>
            </a:r>
          </a:p>
          <a:p>
            <a:r>
              <a:rPr lang="nl-NL" sz="2400" dirty="0" smtClean="0"/>
              <a:t>Wie zijn dat?</a:t>
            </a:r>
          </a:p>
          <a:p>
            <a:r>
              <a:rPr lang="nl-NL" sz="2400" dirty="0" smtClean="0"/>
              <a:t>De meeste bacteriesoorten, schimmels, dieren en dus mensen</a:t>
            </a:r>
          </a:p>
          <a:p>
            <a:pPr>
              <a:buNone/>
            </a:pPr>
            <a:endParaRPr lang="nl-NL" sz="2400" dirty="0" smtClean="0"/>
          </a:p>
          <a:p>
            <a:endParaRPr lang="nl-NL" sz="2400" dirty="0" smtClean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6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r>
              <a:rPr lang="nl-NL" sz="2400" dirty="0" smtClean="0"/>
              <a:t>De vorm waarin NAD waterstof </a:t>
            </a:r>
            <a:r>
              <a:rPr lang="nl-NL" sz="2400" dirty="0" smtClean="0"/>
              <a:t>vasthoudt (bij dissimilatie) , </a:t>
            </a:r>
            <a:r>
              <a:rPr lang="nl-NL" sz="2400" dirty="0" smtClean="0"/>
              <a:t>wordt vaak weergegeven als NADH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r>
              <a:rPr lang="nl-NL" sz="2400" dirty="0" smtClean="0"/>
              <a:t>Ook </a:t>
            </a:r>
            <a:r>
              <a:rPr lang="nl-NL" sz="2400" dirty="0" smtClean="0"/>
              <a:t>de notatie NADH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</a:t>
            </a:r>
            <a:r>
              <a:rPr lang="nl-NL" sz="2400" dirty="0" smtClean="0"/>
              <a:t>wordt </a:t>
            </a:r>
            <a:r>
              <a:rPr lang="nl-NL" sz="2400" dirty="0" smtClean="0"/>
              <a:t>wel gebruikt. </a:t>
            </a:r>
            <a:endParaRPr lang="nl-NL" sz="2400" dirty="0" smtClean="0"/>
          </a:p>
          <a:p>
            <a:r>
              <a:rPr lang="nl-NL" sz="2400" dirty="0" smtClean="0"/>
              <a:t>NADP </a:t>
            </a:r>
            <a:r>
              <a:rPr lang="nl-NL" sz="2400" dirty="0" smtClean="0"/>
              <a:t>(bij fotosynthese) </a:t>
            </a:r>
            <a:r>
              <a:rPr lang="nl-NL" sz="2400" dirty="0" smtClean="0"/>
              <a:t>dat </a:t>
            </a:r>
            <a:r>
              <a:rPr lang="nl-NL" sz="2400" dirty="0" smtClean="0"/>
              <a:t>waterstof heeft gebonden, is NADPH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 of NADPH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r>
              <a:rPr lang="nl-NL" sz="2400" dirty="0" smtClean="0"/>
              <a:t>Net </a:t>
            </a:r>
            <a:r>
              <a:rPr lang="nl-NL" sz="2400" dirty="0" smtClean="0"/>
              <a:t>als bij ATP heeft de cel een beperkte voorraad </a:t>
            </a:r>
            <a:r>
              <a:rPr lang="nl-NL" sz="2400" dirty="0" err="1" smtClean="0"/>
              <a:t>waterstofacceptoren</a:t>
            </a:r>
            <a:r>
              <a:rPr lang="nl-NL" sz="2400" dirty="0" smtClean="0"/>
              <a:t>, die de cel niet kunnen verlaten. </a:t>
            </a:r>
            <a:endParaRPr lang="nl-NL" sz="2400" dirty="0" smtClean="0"/>
          </a:p>
          <a:p>
            <a:r>
              <a:rPr lang="nl-NL" sz="2400" dirty="0" smtClean="0"/>
              <a:t>Ook </a:t>
            </a:r>
            <a:r>
              <a:rPr lang="nl-NL" sz="2400" dirty="0" smtClean="0"/>
              <a:t>andere stoffen kunnen fungeren als </a:t>
            </a:r>
            <a:r>
              <a:rPr lang="nl-NL" sz="2400" dirty="0" err="1" smtClean="0"/>
              <a:t>waterstofacceptor</a:t>
            </a:r>
            <a:r>
              <a:rPr lang="nl-NL" sz="2400" dirty="0" smtClean="0"/>
              <a:t>, bijvoorbeeld zuurstof (O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).</a:t>
            </a:r>
          </a:p>
          <a:p>
            <a:endParaRPr lang="nl-NL" sz="2400" dirty="0" smtClean="0"/>
          </a:p>
          <a:p>
            <a:r>
              <a:rPr lang="nl-NL" sz="2400" dirty="0" smtClean="0">
                <a:hlinkClick r:id="rId2"/>
              </a:rPr>
              <a:t>https://</a:t>
            </a:r>
            <a:r>
              <a:rPr lang="nl-NL" sz="2400" dirty="0" smtClean="0">
                <a:hlinkClick r:id="rId2"/>
              </a:rPr>
              <a:t>www.youtube.com/watch?v=Kb-4uuCYLvE</a:t>
            </a:r>
            <a:endParaRPr lang="nl-NL" sz="2400" dirty="0" smtClean="0"/>
          </a:p>
          <a:p>
            <a:r>
              <a:rPr lang="nl-NL" sz="2400" dirty="0" err="1" smtClean="0"/>
              <a:t>How</a:t>
            </a:r>
            <a:r>
              <a:rPr lang="nl-NL" sz="2400" dirty="0" smtClean="0"/>
              <a:t> NAD </a:t>
            </a:r>
            <a:r>
              <a:rPr lang="nl-NL" sz="2400" dirty="0" err="1" smtClean="0"/>
              <a:t>works</a:t>
            </a:r>
            <a:r>
              <a:rPr lang="nl-NL" sz="2400" dirty="0" smtClean="0"/>
              <a:t>  1 min. 33</a:t>
            </a:r>
            <a:endParaRPr lang="nl-N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7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800" b="1" dirty="0" err="1" smtClean="0"/>
              <a:t>ATP-synthase</a:t>
            </a:r>
            <a:r>
              <a:rPr lang="nl-NL" sz="2800" b="1" dirty="0" smtClean="0"/>
              <a:t> en </a:t>
            </a:r>
            <a:r>
              <a:rPr lang="nl-NL" sz="2800" b="1" dirty="0" smtClean="0"/>
              <a:t>NADH</a:t>
            </a:r>
            <a:r>
              <a:rPr lang="nl-NL" sz="2800" b="1" baseline="-25000" dirty="0" smtClean="0"/>
              <a:t>2</a:t>
            </a:r>
            <a:r>
              <a:rPr lang="nl-NL" sz="2800" b="1" dirty="0" smtClean="0"/>
              <a:t>-dehydrogenase</a:t>
            </a:r>
            <a:endParaRPr lang="nl-NL" sz="2400" dirty="0" smtClean="0"/>
          </a:p>
          <a:p>
            <a:r>
              <a:rPr lang="nl-NL" sz="2400" dirty="0" smtClean="0"/>
              <a:t>De </a:t>
            </a:r>
            <a:r>
              <a:rPr lang="nl-NL" sz="2400" dirty="0" err="1" smtClean="0"/>
              <a:t>ATP-vorming</a:t>
            </a:r>
            <a:r>
              <a:rPr lang="nl-NL" sz="2400" dirty="0" smtClean="0"/>
              <a:t> gebeurt met hulp van </a:t>
            </a:r>
            <a:r>
              <a:rPr lang="nl-NL" sz="2400" b="1" dirty="0" err="1" smtClean="0"/>
              <a:t>ATP-synthase</a:t>
            </a:r>
            <a:r>
              <a:rPr lang="nl-NL" sz="2400" dirty="0" smtClean="0"/>
              <a:t>.</a:t>
            </a:r>
            <a:endParaRPr lang="nl-NL" sz="2400" dirty="0" smtClean="0"/>
          </a:p>
          <a:p>
            <a:r>
              <a:rPr lang="nl-NL" sz="2400" dirty="0" smtClean="0"/>
              <a:t>Dit enzym ligt in de membranen van </a:t>
            </a:r>
            <a:r>
              <a:rPr lang="nl-NL" sz="2400" dirty="0" err="1" smtClean="0"/>
              <a:t>mitochondria</a:t>
            </a:r>
            <a:r>
              <a:rPr lang="nl-NL" sz="2400" dirty="0" smtClean="0"/>
              <a:t> en chloroplasten. </a:t>
            </a:r>
            <a:endParaRPr lang="nl-NL" sz="2400" dirty="0" smtClean="0"/>
          </a:p>
          <a:p>
            <a:r>
              <a:rPr lang="nl-NL" sz="2400" dirty="0" smtClean="0"/>
              <a:t>Het </a:t>
            </a:r>
            <a:r>
              <a:rPr lang="nl-NL" sz="2400" dirty="0" smtClean="0"/>
              <a:t>is zo gebouwd, dat het 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-ionen (protonen) kan doorlaten van de ene kant van het membraan naar de andere kant. </a:t>
            </a:r>
            <a:endParaRPr lang="nl-NL" sz="2400" dirty="0" smtClean="0"/>
          </a:p>
          <a:p>
            <a:r>
              <a:rPr lang="nl-NL" sz="2400" dirty="0" smtClean="0"/>
              <a:t>Je </a:t>
            </a:r>
            <a:r>
              <a:rPr lang="nl-NL" sz="2400" dirty="0" smtClean="0"/>
              <a:t>kunt het molecuul zien als een tunneltje. Vorming van ATP kan alleen plaatsvinden als de protonen door </a:t>
            </a:r>
            <a:r>
              <a:rPr lang="nl-NL" sz="2400" dirty="0" err="1" smtClean="0"/>
              <a:t>ATP-synthase</a:t>
            </a:r>
            <a:r>
              <a:rPr lang="nl-NL" sz="2400" dirty="0" smtClean="0"/>
              <a:t> gaan.</a:t>
            </a:r>
          </a:p>
          <a:p>
            <a:endParaRPr lang="nl-NL" sz="2400" dirty="0" smtClean="0"/>
          </a:p>
          <a:p>
            <a:pPr>
              <a:buNone/>
            </a:pPr>
            <a:endParaRPr lang="nl-NL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8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nl-NL" sz="2600" b="1" dirty="0" smtClean="0"/>
              <a:t>In de </a:t>
            </a:r>
            <a:r>
              <a:rPr lang="nl-NL" sz="2600" b="1" dirty="0" err="1" smtClean="0"/>
              <a:t>mitochondria</a:t>
            </a:r>
            <a:r>
              <a:rPr lang="nl-NL" sz="2600" b="1" dirty="0" smtClean="0"/>
              <a:t> ontstaan H</a:t>
            </a:r>
            <a:r>
              <a:rPr lang="nl-NL" sz="2600" b="1" baseline="30000" dirty="0" smtClean="0"/>
              <a:t>+</a:t>
            </a:r>
            <a:r>
              <a:rPr lang="nl-NL" sz="2600" b="1" dirty="0" smtClean="0"/>
              <a:t>-ionen </a:t>
            </a:r>
            <a:r>
              <a:rPr lang="nl-NL" sz="2600" dirty="0" smtClean="0"/>
              <a:t>uit de splitsing van NADH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 door </a:t>
            </a:r>
            <a:r>
              <a:rPr lang="nl-NL" sz="2600" b="1" dirty="0" err="1" smtClean="0"/>
              <a:t>NADH-dehydrogenase</a:t>
            </a:r>
            <a:r>
              <a:rPr lang="nl-NL" sz="2600" dirty="0" smtClean="0"/>
              <a:t>. </a:t>
            </a:r>
            <a:endParaRPr lang="nl-NL" sz="2600" dirty="0" smtClean="0"/>
          </a:p>
          <a:p>
            <a:pPr>
              <a:buNone/>
            </a:pPr>
            <a:endParaRPr lang="nl-NL" sz="2600" dirty="0" smtClean="0"/>
          </a:p>
          <a:p>
            <a:r>
              <a:rPr lang="nl-NL" sz="2600" dirty="0" smtClean="0"/>
              <a:t>De </a:t>
            </a:r>
            <a:r>
              <a:rPr lang="nl-NL" sz="2600" dirty="0" err="1" smtClean="0"/>
              <a:t>dehydrogenase-enzymen</a:t>
            </a:r>
            <a:r>
              <a:rPr lang="nl-NL" sz="2600" dirty="0" smtClean="0"/>
              <a:t> liggen ook in de membraan. </a:t>
            </a:r>
            <a:endParaRPr lang="nl-NL" sz="2600" dirty="0" smtClean="0"/>
          </a:p>
          <a:p>
            <a:pPr>
              <a:buNone/>
            </a:pPr>
            <a:endParaRPr lang="nl-NL" sz="2600" dirty="0" smtClean="0"/>
          </a:p>
          <a:p>
            <a:r>
              <a:rPr lang="nl-NL" sz="2600" b="1" dirty="0" smtClean="0"/>
              <a:t>Er </a:t>
            </a:r>
            <a:r>
              <a:rPr lang="nl-NL" sz="2600" b="1" dirty="0" smtClean="0"/>
              <a:t>ontstaat dus</a:t>
            </a:r>
            <a:r>
              <a:rPr lang="nl-NL" sz="2600" dirty="0" smtClean="0"/>
              <a:t>, dankzij de splitsing van NADH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 </a:t>
            </a:r>
            <a:r>
              <a:rPr lang="nl-NL" sz="2600" b="1" dirty="0" smtClean="0"/>
              <a:t>een</a:t>
            </a:r>
            <a:r>
              <a:rPr lang="nl-NL" sz="2600" dirty="0" smtClean="0"/>
              <a:t> </a:t>
            </a:r>
            <a:r>
              <a:rPr lang="nl-NL" sz="2600" b="1" dirty="0" smtClean="0"/>
              <a:t>protonengradiënt dwars door het enzym </a:t>
            </a:r>
            <a:r>
              <a:rPr lang="nl-NL" sz="2600" b="1" dirty="0" err="1" smtClean="0"/>
              <a:t>ATP-synthase</a:t>
            </a:r>
            <a:r>
              <a:rPr lang="nl-NL" sz="2600" dirty="0" smtClean="0"/>
              <a:t>. </a:t>
            </a:r>
            <a:endParaRPr lang="nl-NL" sz="2600" dirty="0" smtClean="0"/>
          </a:p>
          <a:p>
            <a:pPr>
              <a:buNone/>
            </a:pPr>
            <a:endParaRPr lang="nl-NL" sz="2600" dirty="0" smtClean="0"/>
          </a:p>
          <a:p>
            <a:r>
              <a:rPr lang="nl-NL" sz="2600" dirty="0" smtClean="0"/>
              <a:t>De </a:t>
            </a:r>
            <a:r>
              <a:rPr lang="nl-NL" sz="2600" dirty="0" smtClean="0"/>
              <a:t>gradiënt levert de potentiële energie voor de </a:t>
            </a:r>
            <a:r>
              <a:rPr lang="nl-NL" sz="2600" dirty="0" err="1" smtClean="0"/>
              <a:t>ATP-productie</a:t>
            </a:r>
            <a:r>
              <a:rPr lang="nl-NL" sz="2600" dirty="0" smtClean="0"/>
              <a:t>. </a:t>
            </a:r>
            <a:endParaRPr lang="nl-NL" sz="2600" dirty="0" smtClean="0"/>
          </a:p>
          <a:p>
            <a:pPr>
              <a:buNone/>
            </a:pPr>
            <a:endParaRPr lang="nl-NL" sz="2600" dirty="0" smtClean="0"/>
          </a:p>
          <a:p>
            <a:r>
              <a:rPr lang="nl-NL" sz="2600" dirty="0" smtClean="0"/>
              <a:t>Afbeelding op volgende dia</a:t>
            </a: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9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b="1" dirty="0" smtClean="0"/>
              <a:t>In de figuur hieronder is het verband tussen NAD(H) en </a:t>
            </a:r>
            <a:r>
              <a:rPr lang="nl-NL" sz="1800" b="1" dirty="0" err="1" smtClean="0"/>
              <a:t>ATP-synthase</a:t>
            </a:r>
            <a:r>
              <a:rPr lang="nl-NL" sz="1800" b="1" dirty="0" smtClean="0"/>
              <a:t> weergegeven. Links </a:t>
            </a:r>
            <a:r>
              <a:rPr lang="nl-NL" sz="1800" b="1" dirty="0" err="1" smtClean="0"/>
              <a:t>ATP-synthase</a:t>
            </a:r>
            <a:r>
              <a:rPr lang="nl-NL" sz="1800" b="1" dirty="0" smtClean="0"/>
              <a:t>, rechts </a:t>
            </a:r>
            <a:r>
              <a:rPr lang="nl-NL" sz="1800" b="1" dirty="0" err="1" smtClean="0"/>
              <a:t>NADH-dehydrogenase</a:t>
            </a:r>
            <a:r>
              <a:rPr lang="nl-NL" sz="1800" b="1" dirty="0" smtClean="0"/>
              <a:t> (DH</a:t>
            </a:r>
            <a:r>
              <a:rPr lang="nl-NL" sz="1800" b="1" dirty="0" smtClean="0"/>
              <a:t>)</a:t>
            </a:r>
          </a:p>
          <a:p>
            <a:endParaRPr lang="nl-NL" sz="1800" b="1" dirty="0" smtClean="0"/>
          </a:p>
          <a:p>
            <a:endParaRPr lang="nl-NL" sz="1800" dirty="0"/>
          </a:p>
        </p:txBody>
      </p:sp>
      <p:pic>
        <p:nvPicPr>
          <p:cNvPr id="4" name="Afbeelding 3" descr="ATP-synthas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654528"/>
            <a:ext cx="2548321" cy="35107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Animaties </a:t>
            </a:r>
            <a:r>
              <a:rPr lang="nl-NL" sz="3200" dirty="0" err="1" smtClean="0"/>
              <a:t>ATP-synthase</a:t>
            </a:r>
            <a:r>
              <a:rPr lang="nl-NL" sz="3200" dirty="0" smtClean="0"/>
              <a:t>  en  </a:t>
            </a:r>
            <a:r>
              <a:rPr lang="nl-NL" sz="3200" dirty="0" err="1" smtClean="0"/>
              <a:t>NADH-dehydrogenase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Deze animatie laat zien hoe </a:t>
            </a:r>
            <a:r>
              <a:rPr lang="nl-NL" dirty="0" err="1" smtClean="0"/>
              <a:t>ATP-synthase</a:t>
            </a:r>
            <a:r>
              <a:rPr lang="nl-NL" dirty="0" smtClean="0"/>
              <a:t> werkt dankzij de protonengradiënt: </a:t>
            </a:r>
            <a:r>
              <a:rPr lang="nl-NL" dirty="0" smtClean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www.youtube.com/watch?v=3y1dO4nNaKY</a:t>
            </a:r>
            <a:r>
              <a:rPr lang="nl-NL" dirty="0" smtClean="0"/>
              <a:t>       3 min. 47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rol van </a:t>
            </a:r>
            <a:r>
              <a:rPr lang="nl-NL" dirty="0" err="1" smtClean="0"/>
              <a:t>NADH-dehydrogenase</a:t>
            </a:r>
            <a:r>
              <a:rPr lang="nl-NL" dirty="0" smtClean="0"/>
              <a:t> en het verband met </a:t>
            </a:r>
            <a:r>
              <a:rPr lang="nl-NL" dirty="0" err="1" smtClean="0"/>
              <a:t>ATP-synthase</a:t>
            </a:r>
            <a:r>
              <a:rPr lang="nl-NL" dirty="0" smtClean="0"/>
              <a:t> is te zien in deze animatie: </a:t>
            </a:r>
            <a:r>
              <a:rPr lang="nl-NL" dirty="0" smtClean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www.youtube.com/watch?v=xbJ0nbzt5Kw</a:t>
            </a:r>
            <a:r>
              <a:rPr lang="nl-NL" dirty="0" smtClean="0"/>
              <a:t>            3 min. 50 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Schema van de stofwisseling in organismen</a:t>
            </a:r>
            <a:endParaRPr lang="nl-NL" sz="3200" dirty="0"/>
          </a:p>
        </p:txBody>
      </p:sp>
      <p:pic>
        <p:nvPicPr>
          <p:cNvPr id="4" name="Tijdelijke aanduiding voor inhoud 3" descr="overzicht stofwissel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956743"/>
            <a:ext cx="8280919" cy="554400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12.2.1  Assimilatie, dissimilatie en energie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https</a:t>
            </a:r>
            <a:r>
              <a:rPr lang="nl-NL" dirty="0" smtClean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www.youtube.com/watch?v=bO7z3S2GW6o</a:t>
            </a:r>
            <a:r>
              <a:rPr lang="nl-NL" dirty="0" smtClean="0"/>
              <a:t>  </a:t>
            </a:r>
          </a:p>
          <a:p>
            <a:r>
              <a:rPr lang="nl-NL" dirty="0" smtClean="0"/>
              <a:t>9 min. 45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864096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</a:t>
            </a:r>
            <a:r>
              <a:rPr lang="nl-NL" sz="3200" b="1" dirty="0" smtClean="0"/>
              <a:t>dissimilatie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In </a:t>
            </a:r>
            <a:r>
              <a:rPr lang="nl-NL" sz="2400" dirty="0" smtClean="0"/>
              <a:t>cellen: </a:t>
            </a:r>
            <a:r>
              <a:rPr lang="nl-NL" sz="2400" b="1" dirty="0" smtClean="0"/>
              <a:t>omstandigheden </a:t>
            </a:r>
            <a:r>
              <a:rPr lang="nl-NL" sz="2400" b="1" dirty="0" smtClean="0"/>
              <a:t>die verre van optimaal </a:t>
            </a:r>
            <a:r>
              <a:rPr lang="nl-NL" sz="2400" dirty="0" smtClean="0"/>
              <a:t>zijn voor de reacties die moeten plaatsvinden. 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sz="2400" b="1" dirty="0" smtClean="0"/>
              <a:t>Enzymen </a:t>
            </a:r>
            <a:r>
              <a:rPr lang="nl-NL" sz="2400" b="1" dirty="0" smtClean="0"/>
              <a:t>maken de biologische reacties mogelijk</a:t>
            </a:r>
            <a:r>
              <a:rPr lang="nl-NL" sz="2400" dirty="0" smtClean="0"/>
              <a:t>, doordat zij werken als </a:t>
            </a:r>
            <a:r>
              <a:rPr lang="nl-NL" sz="2400" b="1" dirty="0" smtClean="0"/>
              <a:t>katalysatoren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De </a:t>
            </a:r>
            <a:r>
              <a:rPr lang="nl-NL" sz="2400" dirty="0" smtClean="0"/>
              <a:t>vele, snelle stofwisselingsreacties worden mogelijk gemaakt door </a:t>
            </a:r>
            <a:r>
              <a:rPr lang="nl-NL" sz="2400" b="1" dirty="0" smtClean="0"/>
              <a:t>enzymen die reactie- en substraatspecifiek zijn</a:t>
            </a:r>
            <a:r>
              <a:rPr lang="nl-NL" sz="2400" b="1" dirty="0" smtClean="0"/>
              <a:t>.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 </a:t>
            </a:r>
            <a:r>
              <a:rPr lang="nl-NL" sz="2400" dirty="0" smtClean="0"/>
              <a:t>In het hoofdstuk 'Eiwitten, de werktuigen van het leven' worden de enzymen besproken</a:t>
            </a:r>
            <a:r>
              <a:rPr lang="nl-NL" sz="2400" dirty="0" smtClean="0"/>
              <a:t>.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2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ATP, de energiedrager</a:t>
            </a:r>
            <a:br>
              <a:rPr lang="nl-NL" sz="2400" b="1" dirty="0" smtClean="0"/>
            </a:br>
            <a:r>
              <a:rPr lang="nl-NL" sz="2400" b="1" dirty="0" smtClean="0"/>
              <a:t>Dissimilatie</a:t>
            </a:r>
            <a:r>
              <a:rPr lang="nl-NL" sz="2400" dirty="0" smtClean="0"/>
              <a:t>, het stofwisselingsproces waarbij energie vrijkomt, gebeurt </a:t>
            </a:r>
            <a:r>
              <a:rPr lang="nl-NL" sz="2400" b="1" dirty="0" smtClean="0"/>
              <a:t>in de </a:t>
            </a:r>
            <a:r>
              <a:rPr lang="nl-NL" sz="2400" b="1" dirty="0" err="1" smtClean="0"/>
              <a:t>mitochondriën</a:t>
            </a:r>
            <a:endParaRPr lang="nl-NL" sz="2400" b="1" dirty="0" smtClean="0"/>
          </a:p>
          <a:p>
            <a:r>
              <a:rPr lang="nl-NL" sz="2400" dirty="0" smtClean="0"/>
              <a:t>T</a:t>
            </a:r>
            <a:r>
              <a:rPr lang="nl-NL" sz="2400" dirty="0" smtClean="0"/>
              <a:t>erwijl </a:t>
            </a:r>
            <a:r>
              <a:rPr lang="nl-NL" sz="2400" dirty="0" smtClean="0"/>
              <a:t>de cel die </a:t>
            </a:r>
            <a:r>
              <a:rPr lang="nl-NL" sz="2400" b="1" dirty="0" smtClean="0"/>
              <a:t>energie elders en op een ander tijdstip nodig kan hebben</a:t>
            </a:r>
            <a:r>
              <a:rPr lang="nl-NL" sz="2400" dirty="0" smtClean="0"/>
              <a:t>. Energie kan naar alle delen van de cel vervoerd worden in de vorm van een soort </a:t>
            </a:r>
            <a:r>
              <a:rPr lang="nl-NL" sz="2400" dirty="0" err="1" smtClean="0"/>
              <a:t>bio-accu's</a:t>
            </a:r>
            <a:r>
              <a:rPr lang="nl-NL" sz="2400" dirty="0" smtClean="0"/>
              <a:t>, de </a:t>
            </a:r>
            <a:r>
              <a:rPr lang="nl-NL" sz="2400" b="1" dirty="0" err="1" smtClean="0"/>
              <a:t>ATP-moleculen</a:t>
            </a:r>
            <a:r>
              <a:rPr lang="nl-NL" sz="2400" b="1" dirty="0" smtClean="0"/>
              <a:t>.</a:t>
            </a:r>
            <a:r>
              <a:rPr lang="nl-NL" sz="2400" dirty="0" smtClean="0"/>
              <a:t> </a:t>
            </a:r>
            <a:endParaRPr lang="nl-NL" sz="2400" dirty="0" smtClean="0"/>
          </a:p>
          <a:p>
            <a:r>
              <a:rPr lang="nl-NL" sz="2400" dirty="0" smtClean="0"/>
              <a:t>Een </a:t>
            </a:r>
            <a:r>
              <a:rPr lang="nl-NL" sz="2400" dirty="0" err="1" smtClean="0"/>
              <a:t>ATP-molecuul</a:t>
            </a:r>
            <a:r>
              <a:rPr lang="nl-NL" sz="2400" dirty="0" smtClean="0"/>
              <a:t> (</a:t>
            </a:r>
            <a:r>
              <a:rPr lang="nl-NL" sz="2400" dirty="0" err="1" smtClean="0"/>
              <a:t>adenosine-tri-fosfaat</a:t>
            </a:r>
            <a:r>
              <a:rPr lang="nl-NL" sz="2400" dirty="0" smtClean="0"/>
              <a:t>) bestaat uit </a:t>
            </a:r>
            <a:r>
              <a:rPr lang="nl-NL" sz="2400" b="1" dirty="0" smtClean="0"/>
              <a:t>adenine en ribose (net als in DNA) met daaraan een 'staart' van drie fosfaatgroepen. </a:t>
            </a:r>
            <a:endParaRPr lang="nl-NL" sz="2400" b="1" dirty="0" smtClean="0"/>
          </a:p>
          <a:p>
            <a:r>
              <a:rPr lang="nl-NL" sz="2400" dirty="0" smtClean="0"/>
              <a:t>Meestal </a:t>
            </a:r>
            <a:r>
              <a:rPr lang="nl-NL" sz="2400" dirty="0" smtClean="0"/>
              <a:t>worden de </a:t>
            </a:r>
            <a:r>
              <a:rPr lang="nl-NL" sz="2400" b="1" dirty="0" smtClean="0"/>
              <a:t>fosfaatgroepen aangeduid met P</a:t>
            </a:r>
            <a:r>
              <a:rPr lang="nl-NL" sz="2400" dirty="0" smtClean="0"/>
              <a:t>.</a:t>
            </a:r>
            <a:endParaRPr lang="nl-N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3   ATP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nl-NL" sz="1800" i="1" dirty="0" smtClean="0"/>
              <a:t>a: structuurformule van ATP</a:t>
            </a:r>
            <a:br>
              <a:rPr lang="nl-NL" sz="1800" i="1" dirty="0" smtClean="0"/>
            </a:br>
            <a:r>
              <a:rPr lang="nl-NL" sz="1800" i="1" dirty="0" smtClean="0"/>
              <a:t>b: vorming van ADP en P uit </a:t>
            </a:r>
            <a:r>
              <a:rPr lang="nl-NL" sz="1800" i="1" dirty="0" smtClean="0"/>
              <a:t>ATP</a:t>
            </a:r>
          </a:p>
          <a:p>
            <a:endParaRPr lang="nl-NL" sz="1800" i="1" dirty="0" smtClean="0"/>
          </a:p>
          <a:p>
            <a:endParaRPr lang="nl-NL" sz="1800" dirty="0"/>
          </a:p>
        </p:txBody>
      </p:sp>
      <p:pic>
        <p:nvPicPr>
          <p:cNvPr id="4" name="Afbeelding 3" descr="ATP-molecu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3" y="2161404"/>
            <a:ext cx="6047807" cy="45799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4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/>
          </a:bodyPr>
          <a:lstStyle/>
          <a:p>
            <a:r>
              <a:rPr lang="nl-NL" sz="2400" dirty="0" smtClean="0"/>
              <a:t>De laatste fosfaatgroep zit met een </a:t>
            </a:r>
            <a:r>
              <a:rPr lang="nl-NL" sz="2400" b="1" dirty="0" smtClean="0"/>
              <a:t>energierijke binding </a:t>
            </a:r>
            <a:r>
              <a:rPr lang="nl-NL" sz="2400" dirty="0" smtClean="0"/>
              <a:t>vast. Wanneer ergens in de cel energie nodig is, wordt van de eerste de beste </a:t>
            </a:r>
            <a:r>
              <a:rPr lang="nl-NL" sz="2400" dirty="0" err="1" smtClean="0"/>
              <a:t>ATP-molecuul</a:t>
            </a:r>
            <a:r>
              <a:rPr lang="nl-NL" sz="2400" dirty="0" smtClean="0"/>
              <a:t> deze </a:t>
            </a:r>
            <a:r>
              <a:rPr lang="nl-NL" sz="2400" b="1" dirty="0" smtClean="0"/>
              <a:t>buitenste P losgekoppeld, waardoor de bij deze binding vastgelegde energie vrijkomt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nl-NL" sz="2400" dirty="0" smtClean="0"/>
              <a:t>Assimilatie en dissimilatie zijn via </a:t>
            </a:r>
            <a:r>
              <a:rPr lang="nl-NL" sz="2400" dirty="0" err="1" smtClean="0"/>
              <a:t>ATP-moleculen</a:t>
            </a:r>
            <a:r>
              <a:rPr lang="nl-NL" sz="2400" dirty="0" smtClean="0"/>
              <a:t> als het ware aan elkaar gekoppeld: </a:t>
            </a:r>
            <a:r>
              <a:rPr lang="nl-NL" sz="2400" b="1" dirty="0" smtClean="0"/>
              <a:t>bij dissimilatie wordt energie vrijgemaakt, die gebruikt wordt voor de koppeling van ADP en P tot ATP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nl-NL" sz="2400" b="1" dirty="0" smtClean="0"/>
              <a:t>Ergens anders in de cel kan deze energie dan gebruikt worden voor assimilatie van bouwstoffen, of voor transport of beweging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nl-NL" sz="2400" dirty="0" smtClean="0"/>
              <a:t>De ATP- en </a:t>
            </a:r>
            <a:r>
              <a:rPr lang="nl-NL" sz="2400" dirty="0" err="1" smtClean="0"/>
              <a:t>ADP-moleculen</a:t>
            </a:r>
            <a:r>
              <a:rPr lang="nl-NL" sz="2400" dirty="0" smtClean="0"/>
              <a:t> kunnen de cel niet verlaten: elke cel heeft dus zijn eigen steeds opnieuw te gebruiken moleculen ADP/ ATP. </a:t>
            </a:r>
            <a:r>
              <a:rPr lang="nl-NL" sz="2400" b="1" dirty="0" smtClean="0"/>
              <a:t>In je lichaam bevinden zich niet meer dan enkele grammen ATP, maar de totale productie van ATP in een etmaal bedraagt meer dan 70 kilo</a:t>
            </a:r>
            <a:r>
              <a:rPr lang="nl-NL" sz="2400" b="1" dirty="0" smtClean="0"/>
              <a:t>!   Met andere woorden: ……………….</a:t>
            </a:r>
            <a:endParaRPr lang="nl-NL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200" dirty="0" smtClean="0"/>
              <a:t>Assimilatie en dissimilatie zijn via </a:t>
            </a:r>
            <a:r>
              <a:rPr lang="nl-NL" sz="3200" dirty="0" err="1" smtClean="0"/>
              <a:t>ATP-moleculen</a:t>
            </a:r>
            <a:r>
              <a:rPr lang="nl-NL" sz="3200" dirty="0" smtClean="0"/>
              <a:t> als het ware aan elkaar </a:t>
            </a:r>
            <a:r>
              <a:rPr lang="nl-NL" sz="3200" dirty="0" smtClean="0"/>
              <a:t>gekoppeld</a:t>
            </a:r>
            <a:br>
              <a:rPr lang="nl-NL" sz="3200" dirty="0" smtClean="0"/>
            </a:br>
            <a:r>
              <a:rPr lang="nl-NL" sz="3200" dirty="0" smtClean="0"/>
              <a:t>zie afbeelding hieronder schematisch</a:t>
            </a:r>
            <a:endParaRPr lang="nl-NL" sz="3200" dirty="0"/>
          </a:p>
        </p:txBody>
      </p:sp>
      <p:pic>
        <p:nvPicPr>
          <p:cNvPr id="4" name="Tijdelijke aanduiding voor inhoud 3" descr="ATP en energie_assimilat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283" y="2132856"/>
            <a:ext cx="8692703" cy="345638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12.2.2. Belangrijke stoffen die een rol spelen bij assimilatie en dissimilatie </a:t>
            </a:r>
            <a:r>
              <a:rPr lang="nl-NL" sz="3200" b="1" dirty="0" smtClean="0"/>
              <a:t>5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NAD en NADP, de </a:t>
            </a:r>
            <a:r>
              <a:rPr lang="nl-NL" sz="2400" b="1" dirty="0" err="1" smtClean="0"/>
              <a:t>waterstofacceptoren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dirty="0" smtClean="0"/>
              <a:t>Bij veel stofwisselingsprocessen worden waterstofionen (H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) overgedragen van de ene verbinding op de andere. </a:t>
            </a:r>
            <a:endParaRPr lang="nl-NL" sz="2400" dirty="0" smtClean="0"/>
          </a:p>
          <a:p>
            <a:r>
              <a:rPr lang="nl-NL" sz="2400" dirty="0" smtClean="0"/>
              <a:t>De </a:t>
            </a:r>
            <a:r>
              <a:rPr lang="nl-NL" sz="2400" dirty="0" smtClean="0"/>
              <a:t>stof waarop H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wordt overgedragen, wordt een </a:t>
            </a:r>
            <a:r>
              <a:rPr lang="nl-NL" sz="2400" b="1" dirty="0" err="1" smtClean="0"/>
              <a:t>waterstofacceptor</a:t>
            </a:r>
            <a:r>
              <a:rPr lang="nl-NL" sz="2400" dirty="0" smtClean="0"/>
              <a:t> genoemd. </a:t>
            </a:r>
            <a:endParaRPr lang="nl-NL" sz="2400" dirty="0" smtClean="0"/>
          </a:p>
          <a:p>
            <a:r>
              <a:rPr lang="nl-NL" sz="2400" dirty="0" smtClean="0"/>
              <a:t>Bij </a:t>
            </a:r>
            <a:r>
              <a:rPr lang="nl-NL" sz="2400" dirty="0" smtClean="0"/>
              <a:t>deze overdracht komt in sommige gevallen energie vrij. </a:t>
            </a:r>
            <a:endParaRPr lang="nl-NL" sz="2400" dirty="0" smtClean="0"/>
          </a:p>
          <a:p>
            <a:r>
              <a:rPr lang="nl-NL" sz="2400" dirty="0" smtClean="0"/>
              <a:t>Bij </a:t>
            </a:r>
            <a:r>
              <a:rPr lang="nl-NL" sz="2400" dirty="0" smtClean="0"/>
              <a:t>de afbraak van glucose speelt </a:t>
            </a:r>
            <a:r>
              <a:rPr lang="nl-NL" sz="2400" b="1" dirty="0" smtClean="0"/>
              <a:t>NAD</a:t>
            </a:r>
            <a:r>
              <a:rPr lang="nl-NL" sz="2400" dirty="0" smtClean="0"/>
              <a:t> (</a:t>
            </a:r>
            <a:r>
              <a:rPr lang="nl-NL" sz="2400" dirty="0" err="1" smtClean="0"/>
              <a:t>nicotinamide-adenine-dinucleotide</a:t>
            </a:r>
            <a:r>
              <a:rPr lang="nl-NL" sz="2400" dirty="0" smtClean="0"/>
              <a:t> ) als </a:t>
            </a:r>
            <a:r>
              <a:rPr lang="nl-NL" sz="2400" dirty="0" err="1" smtClean="0"/>
              <a:t>waterstofacceptor</a:t>
            </a:r>
            <a:r>
              <a:rPr lang="nl-NL" sz="2400" dirty="0" smtClean="0"/>
              <a:t> een </a:t>
            </a:r>
            <a:r>
              <a:rPr lang="nl-NL" sz="2400" dirty="0" smtClean="0"/>
              <a:t>rol</a:t>
            </a:r>
          </a:p>
          <a:p>
            <a:r>
              <a:rPr lang="nl-NL" sz="2400" dirty="0" smtClean="0"/>
              <a:t>Bij </a:t>
            </a:r>
            <a:r>
              <a:rPr lang="nl-NL" sz="2400" dirty="0" smtClean="0"/>
              <a:t>de fotosynthese is dat </a:t>
            </a:r>
            <a:r>
              <a:rPr lang="nl-NL" sz="2400" b="1" dirty="0" smtClean="0"/>
              <a:t>NADP</a:t>
            </a:r>
            <a:r>
              <a:rPr lang="nl-NL" sz="2400" dirty="0" smtClean="0"/>
              <a:t> (</a:t>
            </a:r>
            <a:r>
              <a:rPr lang="nl-NL" sz="2400" dirty="0" err="1" smtClean="0"/>
              <a:t>nicotinamide-adenine-dinucleotide-fosfaat</a:t>
            </a:r>
            <a:r>
              <a:rPr lang="nl-NL" sz="2400" dirty="0" smtClean="0"/>
              <a:t>).</a:t>
            </a:r>
          </a:p>
          <a:p>
            <a:endParaRPr lang="nl-NL" sz="2400" dirty="0" smtClean="0"/>
          </a:p>
          <a:p>
            <a:r>
              <a:rPr lang="nl-NL" sz="2400" dirty="0" smtClean="0"/>
              <a:t>Vervolg tekst volgende dia</a:t>
            </a: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594</Words>
  <Application>Microsoft Office PowerPoint</Application>
  <PresentationFormat>Diavoorstelling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12.2  Stofwisselingsprocessen</vt:lpstr>
      <vt:lpstr>Schema van de stofwisseling in organismen</vt:lpstr>
      <vt:lpstr>12.2.1  Assimilatie, dissimilatie en energie</vt:lpstr>
      <vt:lpstr>12.2.2. Belangrijke stoffen die een rol spelen bij assimilatie en dissimilatie 1</vt:lpstr>
      <vt:lpstr>12.2.2. Belangrijke stoffen die een rol spelen bij assimilatie en dissimilatie 2</vt:lpstr>
      <vt:lpstr>12.2.2. Belangrijke stoffen die een rol spelen bij assimilatie en dissimilatie 3   ATP</vt:lpstr>
      <vt:lpstr>12.2.2. Belangrijke stoffen die een rol spelen bij assimilatie en dissimilatie 4</vt:lpstr>
      <vt:lpstr>Assimilatie en dissimilatie zijn via ATP-moleculen als het ware aan elkaar gekoppeld zie afbeelding hieronder schematisch</vt:lpstr>
      <vt:lpstr>12.2.2. Belangrijke stoffen die een rol spelen bij assimilatie en dissimilatie 5</vt:lpstr>
      <vt:lpstr>12.2.2. Belangrijke stoffen die een rol spelen bij assimilatie en dissimilatie 6</vt:lpstr>
      <vt:lpstr>12.2.2. Belangrijke stoffen die een rol spelen bij assimilatie en dissimilatie 7</vt:lpstr>
      <vt:lpstr>12.2.2. Belangrijke stoffen die een rol spelen bij assimilatie en dissimilatie 8</vt:lpstr>
      <vt:lpstr>12.2.2. Belangrijke stoffen die een rol spelen bij assimilatie en dissimilatie 9</vt:lpstr>
      <vt:lpstr>Animaties ATP-synthase  en  NADH-dehydrogenase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12  Stofwisseling    Algemeen</dc:title>
  <dc:creator>biobertus</dc:creator>
  <cp:lastModifiedBy>hrm</cp:lastModifiedBy>
  <cp:revision>22</cp:revision>
  <dcterms:created xsi:type="dcterms:W3CDTF">2014-12-08T20:28:25Z</dcterms:created>
  <dcterms:modified xsi:type="dcterms:W3CDTF">2014-12-09T13:41:48Z</dcterms:modified>
</cp:coreProperties>
</file>